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17" roundtripDataSignature="AMtx7mgBywtR6Gkzb4YAnEnRwcn9pRIL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customschemas.google.com/relationships/presentationmetadata" Target="meta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hyperlink" Target="https://en.wikipedia.org/wiki/Ada_(programming_language)" TargetMode="External"/><Relationship Id="rId10" Type="http://schemas.openxmlformats.org/officeDocument/2006/relationships/hyperlink" Target="https://piembsystech.com/introduction-to-ada-programming-language/" TargetMode="External"/><Relationship Id="rId9" Type="http://schemas.openxmlformats.org/officeDocument/2006/relationships/hyperlink" Target="https://www.msys2.org/" TargetMode="External"/><Relationship Id="rId5" Type="http://schemas.openxmlformats.org/officeDocument/2006/relationships/hyperlink" Target="https://en.wikipedia.org/wiki/GNAT" TargetMode="External"/><Relationship Id="rId6" Type="http://schemas.openxmlformats.org/officeDocument/2006/relationships/hyperlink" Target="https://en.wikipedia.org/wiki/GNU_Compiler_Collection" TargetMode="External"/><Relationship Id="rId7" Type="http://schemas.openxmlformats.org/officeDocument/2006/relationships/hyperlink" Target="https://gcc.gnu.org/install/binaries.html" TargetMode="External"/><Relationship Id="rId8" Type="http://schemas.openxmlformats.org/officeDocument/2006/relationships/hyperlink" Target="https://www.mingw-w64.org/downloads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3890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"/>
          <p:cNvSpPr txBox="1"/>
          <p:nvPr>
            <p:ph type="ctrTitle"/>
          </p:nvPr>
        </p:nvSpPr>
        <p:spPr>
          <a:xfrm>
            <a:off x="-75" y="271925"/>
            <a:ext cx="91440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highlight>
                  <a:schemeClr val="lt1"/>
                </a:highlight>
              </a:rPr>
              <a:t>Introduction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56" name="Google Shape;56;p2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Named Ada after Augusta Ada Byron (1815–1852), the first programmer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Inspired by Pascal and other languages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Improves code safety and maintainability by using the compiler to find errors in favor of runtime errors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International technical standard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Ada is: structured, statically typed, Imperative, Object-oriented, high-level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9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3890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/>
          <p:nvPr>
            <p:ph idx="4294967295" type="ctrTitle"/>
          </p:nvPr>
        </p:nvSpPr>
        <p:spPr>
          <a:xfrm>
            <a:off x="-75" y="271925"/>
            <a:ext cx="91440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46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References</a:t>
            </a:r>
            <a:endParaRPr b="0" i="0" sz="465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 u="sng">
                <a:solidFill>
                  <a:schemeClr val="hlink"/>
                </a:solidFill>
                <a:highlight>
                  <a:schemeClr val="lt1"/>
                </a:highlight>
                <a:hlinkClick r:id="rId4"/>
              </a:rPr>
              <a:t>https://en.wikipedia.org/wiki/Ada_(programming_language)</a:t>
            </a:r>
            <a:endParaRPr sz="2300"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 u="sng">
                <a:solidFill>
                  <a:schemeClr val="hlink"/>
                </a:solidFill>
                <a:highlight>
                  <a:schemeClr val="lt1"/>
                </a:highlight>
                <a:hlinkClick r:id="rId5"/>
              </a:rPr>
              <a:t>https://en.wikipedia.org/wiki/GNAT</a:t>
            </a:r>
            <a:endParaRPr sz="2300"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 u="sng">
                <a:solidFill>
                  <a:schemeClr val="hlink"/>
                </a:solidFill>
                <a:highlight>
                  <a:schemeClr val="lt1"/>
                </a:highlight>
                <a:hlinkClick r:id="rId6"/>
              </a:rPr>
              <a:t>https://en.wikipedia.org/wiki/GNU_Compiler_Collection</a:t>
            </a:r>
            <a:endParaRPr sz="2300"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 u="sng">
                <a:solidFill>
                  <a:schemeClr val="hlink"/>
                </a:solidFill>
                <a:highlight>
                  <a:schemeClr val="lt1"/>
                </a:highlight>
                <a:hlinkClick r:id="rId7"/>
              </a:rPr>
              <a:t>https://gcc.gnu.org/install/binaries.html</a:t>
            </a:r>
            <a:endParaRPr sz="2300"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 u="sng">
                <a:solidFill>
                  <a:schemeClr val="hlink"/>
                </a:solidFill>
                <a:highlight>
                  <a:schemeClr val="lt1"/>
                </a:highlight>
                <a:hlinkClick r:id="rId8"/>
              </a:rPr>
              <a:t>https://www.mingw-w64.org/downloads/</a:t>
            </a:r>
            <a:endParaRPr sz="2300"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 u="sng">
                <a:solidFill>
                  <a:schemeClr val="hlink"/>
                </a:solidFill>
                <a:highlight>
                  <a:schemeClr val="lt1"/>
                </a:highlight>
                <a:hlinkClick r:id="rId9"/>
              </a:rPr>
              <a:t>https://www.msys2.org/</a:t>
            </a:r>
            <a:endParaRPr sz="2300"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 u="sng">
                <a:solidFill>
                  <a:schemeClr val="hlink"/>
                </a:solidFill>
                <a:highlight>
                  <a:schemeClr val="lt1"/>
                </a:highlight>
                <a:hlinkClick r:id="rId10"/>
              </a:rPr>
              <a:t>https://piembsystech.com/introduction-to-ada-programming-language/</a:t>
            </a:r>
            <a:endParaRPr sz="27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0"/>
          <p:cNvPicPr preferRelativeResize="0"/>
          <p:nvPr/>
        </p:nvPicPr>
        <p:blipFill rotWithShape="1">
          <a:blip r:embed="rId3">
            <a:alphaModFix amt="50000"/>
          </a:blip>
          <a:srcRect b="0" l="0" r="0" t="0"/>
          <a:stretch/>
        </p:blipFill>
        <p:spPr>
          <a:xfrm>
            <a:off x="3890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>
            <p:ph type="title"/>
          </p:nvPr>
        </p:nvSpPr>
        <p:spPr>
          <a:xfrm>
            <a:off x="3900" y="1978350"/>
            <a:ext cx="91440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20"/>
              <a:t>Thank you all! 😊</a:t>
            </a:r>
            <a:endParaRPr sz="34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3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3890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3"/>
          <p:cNvSpPr txBox="1"/>
          <p:nvPr>
            <p:ph type="ctrTitle"/>
          </p:nvPr>
        </p:nvSpPr>
        <p:spPr>
          <a:xfrm>
            <a:off x="-75" y="271925"/>
            <a:ext cx="91440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highlight>
                  <a:schemeClr val="lt1"/>
                </a:highlight>
              </a:rPr>
              <a:t>Background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63" name="Google Shape;63;p3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Designed by Jean Ichbiah of Honeywell under United States Department of Defense (DoD) from (1977 - 1983)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To supersede over 450 programming languages used by the DoD at that time.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Huge design effort, involving hundreds of people, much money, and about eight years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Sequence of requirements (1975-1978): Strawman, Woodman, Tinman, Ironman, Steelman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3890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4"/>
          <p:cNvSpPr txBox="1"/>
          <p:nvPr>
            <p:ph type="ctrTitle"/>
          </p:nvPr>
        </p:nvSpPr>
        <p:spPr>
          <a:xfrm>
            <a:off x="-75" y="271925"/>
            <a:ext cx="91440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highlight>
                  <a:schemeClr val="lt1"/>
                </a:highlight>
              </a:rPr>
              <a:t>History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70" name="Google Shape;70;p4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Ada 95 (began in 1988)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Support for OOP through type derivation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Better control mechanisms for shared data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New concurrency features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More flexible libraries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Ada 2005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Interfaces and synchronizing interfaces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Popularity suffered because the DoD no longer requires its use but also because of popularity of C++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9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3890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9"/>
          <p:cNvSpPr txBox="1"/>
          <p:nvPr>
            <p:ph type="ctrTitle"/>
          </p:nvPr>
        </p:nvSpPr>
        <p:spPr>
          <a:xfrm>
            <a:off x="-75" y="271925"/>
            <a:ext cx="91440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highlight>
                  <a:schemeClr val="lt1"/>
                </a:highlight>
              </a:rPr>
              <a:t>Portability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77" name="Google Shape;77;p9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2200">
                <a:solidFill>
                  <a:schemeClr val="dk1"/>
                </a:solidFill>
                <a:highlight>
                  <a:schemeClr val="lt1"/>
                </a:highlight>
              </a:rPr>
              <a:t>Protabile features:</a:t>
            </a:r>
            <a:endParaRPr b="1"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Precise Semantics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Controlled Compiler Differences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Implementation Hiding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Ada Compiler Validation Capability (ACVC) standards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Concurrency features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Encapsulation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Few obsolescent features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0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3890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0"/>
          <p:cNvSpPr txBox="1"/>
          <p:nvPr>
            <p:ph type="ctrTitle"/>
          </p:nvPr>
        </p:nvSpPr>
        <p:spPr>
          <a:xfrm>
            <a:off x="-75" y="271925"/>
            <a:ext cx="91440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highlight>
                  <a:schemeClr val="lt1"/>
                </a:highlight>
              </a:rPr>
              <a:t>Generality &amp; Well-definedness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84" name="Google Shape;84;p10"/>
          <p:cNvSpPr txBox="1"/>
          <p:nvPr>
            <p:ph idx="4294967295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2100">
                <a:solidFill>
                  <a:schemeClr val="dk1"/>
                </a:solidFill>
                <a:highlight>
                  <a:schemeClr val="lt1"/>
                </a:highlight>
              </a:rPr>
              <a:t>Generality:</a:t>
            </a:r>
            <a:endParaRPr b="1" sz="21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  <a:highlight>
                  <a:schemeClr val="lt1"/>
                </a:highlight>
              </a:rPr>
              <a:t>Stack-Based Language</a:t>
            </a:r>
            <a:endParaRPr sz="21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  <a:highlight>
                  <a:schemeClr val="lt1"/>
                </a:highlight>
              </a:rPr>
              <a:t>Simple Syntax</a:t>
            </a:r>
            <a:endParaRPr sz="21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  <a:highlight>
                  <a:schemeClr val="lt1"/>
                </a:highlight>
              </a:rPr>
              <a:t>Structured Control Statements</a:t>
            </a:r>
            <a:endParaRPr sz="21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  <a:highlight>
                  <a:schemeClr val="lt1"/>
                </a:highlight>
              </a:rPr>
              <a:t>Flexible Data Composition</a:t>
            </a:r>
            <a:endParaRPr sz="21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  <a:highlight>
                  <a:schemeClr val="lt1"/>
                </a:highlight>
              </a:rPr>
              <a:t>Strong Type Checking</a:t>
            </a:r>
            <a:endParaRPr sz="21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  <a:highlight>
                  <a:schemeClr val="lt1"/>
                </a:highlight>
              </a:rPr>
              <a:t>Modularization with Packages</a:t>
            </a:r>
            <a:endParaRPr sz="21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  <a:highlight>
                  <a:schemeClr val="lt1"/>
                </a:highlight>
              </a:rPr>
              <a:t>Exception Handling</a:t>
            </a:r>
            <a:endParaRPr sz="21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85" name="Google Shape;85;p10"/>
          <p:cNvSpPr txBox="1"/>
          <p:nvPr>
            <p:ph idx="4294967295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2200">
                <a:solidFill>
                  <a:schemeClr val="dk1"/>
                </a:solidFill>
                <a:highlight>
                  <a:schemeClr val="lt1"/>
                </a:highlight>
              </a:rPr>
              <a:t>Well-definedness:</a:t>
            </a:r>
            <a:endParaRPr b="1"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Scalar Ranges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Precise Semantics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Controlled Compiler Differences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Implementation Hiding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</a:rPr>
              <a:t>Erroneous Constructs</a:t>
            </a:r>
            <a:endParaRPr sz="22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5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3890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>
            <p:ph type="ctrTitle"/>
          </p:nvPr>
        </p:nvSpPr>
        <p:spPr>
          <a:xfrm>
            <a:off x="-75" y="271925"/>
            <a:ext cx="91440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highlight>
                  <a:schemeClr val="lt1"/>
                </a:highlight>
              </a:rPr>
              <a:t>Installation &amp; Popular IDE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92" name="Google Shape;92;p15"/>
          <p:cNvSpPr txBox="1"/>
          <p:nvPr>
            <p:ph idx="1" type="subTitle"/>
          </p:nvPr>
        </p:nvSpPr>
        <p:spPr>
          <a:xfrm>
            <a:off x="663825" y="1414100"/>
            <a:ext cx="3908100" cy="3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</a:rPr>
              <a:t>Compiler(s):</a:t>
            </a:r>
            <a:endParaRPr b="1"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GNAT Compiler Suite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OpenWatcom Ada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IBM Rational Ada Compiler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Alsys Ada Compiler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Aonix Ada Compiler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Others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</a:rPr>
              <a:t>Popular IDE(s):</a:t>
            </a:r>
            <a:endParaRPr b="1"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GNAT Studio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Eclipse with Ada Development Toolkit (ADT)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</a:rPr>
              <a:t>Microsoft Visual Studio</a:t>
            </a:r>
            <a:endParaRPr sz="18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93" name="Google Shape;93;p15"/>
          <p:cNvSpPr txBox="1"/>
          <p:nvPr>
            <p:ph idx="1" type="subTitle"/>
          </p:nvPr>
        </p:nvSpPr>
        <p:spPr>
          <a:xfrm>
            <a:off x="4572000" y="1414100"/>
            <a:ext cx="4060500" cy="3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chemeClr val="dk1"/>
                </a:solidFill>
                <a:highlight>
                  <a:schemeClr val="lt1"/>
                </a:highlight>
              </a:rPr>
              <a:t>Supporting OS(s):</a:t>
            </a:r>
            <a:endParaRPr b="1" sz="19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925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Windows</a:t>
            </a:r>
            <a:endParaRPr sz="19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92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Linux</a:t>
            </a:r>
            <a:endParaRPr sz="19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92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macOS</a:t>
            </a:r>
            <a:endParaRPr sz="19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chemeClr val="dk1"/>
                </a:solidFill>
                <a:highlight>
                  <a:schemeClr val="lt1"/>
                </a:highlight>
              </a:rPr>
              <a:t>Environment for this project:</a:t>
            </a:r>
            <a:endParaRPr b="1" sz="19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925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GCC (v13.2.0) Compiler</a:t>
            </a:r>
            <a:endParaRPr sz="19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92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GNAT</a:t>
            </a:r>
            <a:endParaRPr sz="19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92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Mingw64 (v11.0.1) prebuilt </a:t>
            </a:r>
            <a:endParaRPr sz="19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49250" lvl="1" marL="91440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900"/>
              <a:buChar char="○"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Microsoft Windows 11 (x64) Build 22631.3374</a:t>
            </a:r>
            <a:endParaRPr sz="19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8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3890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>
            <p:ph idx="4294967295" type="ctrTitle"/>
          </p:nvPr>
        </p:nvSpPr>
        <p:spPr>
          <a:xfrm>
            <a:off x="-75" y="271925"/>
            <a:ext cx="9144000" cy="7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465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Conclusion</a:t>
            </a:r>
            <a:endParaRPr b="0" i="0" sz="465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b="1" lang="en" sz="1495">
                <a:solidFill>
                  <a:schemeClr val="dk1"/>
                </a:solidFill>
                <a:highlight>
                  <a:schemeClr val="lt1"/>
                </a:highlight>
              </a:rPr>
              <a:t>Contribution:</a:t>
            </a:r>
            <a:endParaRPr b="1" sz="1495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23532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95"/>
              <a:buChar char="●"/>
            </a:pPr>
            <a:r>
              <a:rPr lang="en" sz="1495">
                <a:solidFill>
                  <a:schemeClr val="dk1"/>
                </a:solidFill>
                <a:highlight>
                  <a:schemeClr val="lt1"/>
                </a:highlight>
              </a:rPr>
              <a:t>Packages for data abstraction</a:t>
            </a:r>
            <a:endParaRPr sz="1495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235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5"/>
              <a:buChar char="●"/>
            </a:pPr>
            <a:r>
              <a:rPr lang="en" sz="1495">
                <a:solidFill>
                  <a:schemeClr val="dk1"/>
                </a:solidFill>
                <a:highlight>
                  <a:schemeClr val="lt1"/>
                </a:highlight>
              </a:rPr>
              <a:t>Elaborate exception handling</a:t>
            </a:r>
            <a:endParaRPr sz="1495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235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5"/>
              <a:buChar char="●"/>
            </a:pPr>
            <a:r>
              <a:rPr lang="en" sz="1495">
                <a:solidFill>
                  <a:schemeClr val="dk1"/>
                </a:solidFill>
                <a:highlight>
                  <a:schemeClr val="lt1"/>
                </a:highlight>
              </a:rPr>
              <a:t>Generic program units</a:t>
            </a:r>
            <a:endParaRPr sz="1495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235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5"/>
              <a:buChar char="●"/>
            </a:pPr>
            <a:r>
              <a:rPr lang="en" sz="1495">
                <a:solidFill>
                  <a:schemeClr val="dk1"/>
                </a:solidFill>
                <a:highlight>
                  <a:schemeClr val="lt1"/>
                </a:highlight>
              </a:rPr>
              <a:t>Concurrency through the tasking model</a:t>
            </a:r>
            <a:endParaRPr sz="1495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b="1" lang="en" sz="1495">
                <a:solidFill>
                  <a:schemeClr val="dk1"/>
                </a:solidFill>
                <a:highlight>
                  <a:schemeClr val="lt1"/>
                </a:highlight>
              </a:rPr>
              <a:t>Comments:</a:t>
            </a:r>
            <a:endParaRPr b="1" sz="1495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23532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95"/>
              <a:buChar char="●"/>
            </a:pPr>
            <a:r>
              <a:rPr lang="en" sz="1495">
                <a:solidFill>
                  <a:schemeClr val="dk1"/>
                </a:solidFill>
                <a:highlight>
                  <a:schemeClr val="lt1"/>
                </a:highlight>
              </a:rPr>
              <a:t>Very competitive design</a:t>
            </a:r>
            <a:endParaRPr sz="1495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235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5"/>
              <a:buChar char="●"/>
            </a:pPr>
            <a:r>
              <a:rPr lang="en" sz="1495">
                <a:solidFill>
                  <a:schemeClr val="dk1"/>
                </a:solidFill>
                <a:highlight>
                  <a:schemeClr val="lt1"/>
                </a:highlight>
              </a:rPr>
              <a:t>Included all that was then known back then</a:t>
            </a:r>
            <a:endParaRPr sz="1495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235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5"/>
              <a:buChar char="●"/>
            </a:pPr>
            <a:r>
              <a:rPr lang="en" sz="1495">
                <a:solidFill>
                  <a:schemeClr val="dk1"/>
                </a:solidFill>
                <a:highlight>
                  <a:schemeClr val="lt1"/>
                </a:highlight>
              </a:rPr>
              <a:t>First compilers were very complicated</a:t>
            </a:r>
            <a:endParaRPr sz="1495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235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5"/>
              <a:buChar char="●"/>
            </a:pPr>
            <a:r>
              <a:rPr lang="en" sz="1495">
                <a:solidFill>
                  <a:schemeClr val="dk1"/>
                </a:solidFill>
                <a:highlight>
                  <a:schemeClr val="lt1"/>
                </a:highlight>
              </a:rPr>
              <a:t>The first really usable compiler took nearly 5 years to implement</a:t>
            </a:r>
            <a:endParaRPr sz="1495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2300">
                <a:solidFill>
                  <a:schemeClr val="dk1"/>
                </a:solidFill>
                <a:highlight>
                  <a:schemeClr val="lt1"/>
                </a:highlight>
              </a:rPr>
              <a:t>Observations</a:t>
            </a:r>
            <a:r>
              <a:rPr b="1" lang="en" sz="2300">
                <a:solidFill>
                  <a:schemeClr val="dk1"/>
                </a:solidFill>
                <a:highlight>
                  <a:schemeClr val="lt1"/>
                </a:highlight>
              </a:rPr>
              <a:t>:</a:t>
            </a:r>
            <a:endParaRPr b="1"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Robust and reliable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Safe and secure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Maintain &amp; scaled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Good community &amp; support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Last stable release was in May 2023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  <a:highlight>
                  <a:schemeClr val="lt1"/>
                </a:highlight>
              </a:rPr>
              <a:t>Still relevant!</a:t>
            </a:r>
            <a:endParaRPr sz="23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